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8" r:id="rId3"/>
    <p:sldId id="258" r:id="rId4"/>
    <p:sldId id="260" r:id="rId5"/>
    <p:sldId id="259" r:id="rId6"/>
    <p:sldId id="281" r:id="rId7"/>
    <p:sldId id="282" r:id="rId8"/>
    <p:sldId id="283" r:id="rId9"/>
    <p:sldId id="284" r:id="rId10"/>
    <p:sldId id="285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9" r:id="rId19"/>
    <p:sldId id="270" r:id="rId20"/>
    <p:sldId id="275" r:id="rId21"/>
    <p:sldId id="286" r:id="rId22"/>
    <p:sldId id="276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FF66"/>
    <a:srgbClr val="0066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05FB2EC-8181-4173-BE56-E0B9B88FE6FB}" type="datetimeFigureOut">
              <a:rPr lang="ru-RU" smtClean="0"/>
              <a:pPr/>
              <a:t>18.02.2013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94ACF0-8D7B-4352-96AB-5B28FD3C573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143116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4800" b="1" dirty="0" smtClean="0"/>
              <a:t>ПРОЕКТ «ОВОЩИ И ФРУКТЫ – ПОЛЕЗНЫЕ ПРОДУКТЫ»</a:t>
            </a:r>
            <a:endParaRPr lang="ru-RU" sz="4800" b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5500694" y="5714968"/>
            <a:ext cx="3643306" cy="1000180"/>
          </a:xfrm>
        </p:spPr>
        <p:txBody>
          <a:bodyPr>
            <a:normAutofit fontScale="77500" lnSpcReduction="20000"/>
          </a:bodyPr>
          <a:lstStyle/>
          <a:p>
            <a:r>
              <a:rPr lang="ru-RU" sz="2000" dirty="0" smtClean="0">
                <a:solidFill>
                  <a:schemeClr val="tx1"/>
                </a:solidFill>
              </a:rPr>
              <a:t>Выполнили ученики 1 класса МБОУ «</a:t>
            </a:r>
            <a:r>
              <a:rPr lang="ru-RU" sz="2000" dirty="0" err="1" smtClean="0">
                <a:solidFill>
                  <a:schemeClr val="tx1"/>
                </a:solidFill>
              </a:rPr>
              <a:t>Ниновская</a:t>
            </a:r>
            <a:r>
              <a:rPr lang="ru-RU" sz="2000" dirty="0" smtClean="0">
                <a:solidFill>
                  <a:schemeClr val="tx1"/>
                </a:solidFill>
              </a:rPr>
              <a:t> ООШ»</a:t>
            </a:r>
          </a:p>
          <a:p>
            <a:r>
              <a:rPr lang="ru-RU" sz="2000" dirty="0" smtClean="0">
                <a:solidFill>
                  <a:schemeClr val="tx1"/>
                </a:solidFill>
              </a:rPr>
              <a:t>Учитель: Кобзева Е.В.</a:t>
            </a:r>
            <a:endParaRPr lang="en-US" sz="2000" dirty="0" smtClean="0">
              <a:solidFill>
                <a:schemeClr val="tx1"/>
              </a:solidFill>
            </a:endParaRPr>
          </a:p>
          <a:p>
            <a:r>
              <a:rPr lang="en-US" sz="2000" dirty="0" smtClean="0">
                <a:solidFill>
                  <a:schemeClr val="tx1"/>
                </a:solidFill>
              </a:rPr>
              <a:t>2013 </a:t>
            </a:r>
            <a:r>
              <a:rPr lang="ru-RU" sz="2000" dirty="0" smtClean="0">
                <a:solidFill>
                  <a:schemeClr val="tx1"/>
                </a:solidFill>
              </a:rPr>
              <a:t>г.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2910" y="2143116"/>
            <a:ext cx="7432426" cy="364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5E9EFF"/>
            </a:gs>
            <a:gs pos="39999">
              <a:srgbClr val="85C2FF"/>
            </a:gs>
            <a:gs pos="70000">
              <a:srgbClr val="C4D6EB"/>
            </a:gs>
            <a:gs pos="100000">
              <a:srgbClr val="FFEBFA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2428867"/>
          </a:xfrm>
        </p:spPr>
        <p:txBody>
          <a:bodyPr>
            <a:normAutofit/>
          </a:bodyPr>
          <a:lstStyle/>
          <a:p>
            <a:r>
              <a:rPr lang="ru-RU" sz="4800" b="1" i="1" dirty="0" smtClean="0">
                <a:solidFill>
                  <a:schemeClr val="tx2">
                    <a:lumMod val="50000"/>
                  </a:schemeClr>
                </a:solidFill>
              </a:rPr>
              <a:t>Исследовательская работа</a:t>
            </a:r>
            <a:r>
              <a:rPr lang="ru-RU" sz="4800" b="1" i="1" dirty="0" smtClean="0">
                <a:solidFill>
                  <a:schemeClr val="bg1"/>
                </a:solidFill>
              </a:rPr>
              <a:t/>
            </a:r>
            <a:br>
              <a:rPr lang="ru-RU" sz="4800" b="1" i="1" dirty="0" smtClean="0">
                <a:solidFill>
                  <a:schemeClr val="bg1"/>
                </a:solidFill>
              </a:rPr>
            </a:br>
            <a:r>
              <a:rPr lang="ru-RU" b="1" i="1" dirty="0" smtClean="0">
                <a:solidFill>
                  <a:srgbClr val="C00000"/>
                </a:solidFill>
              </a:rPr>
              <a:t>«Витамины на подоконнике»</a:t>
            </a:r>
            <a:endParaRPr lang="ru-RU" b="1" i="1" dirty="0">
              <a:solidFill>
                <a:srgbClr val="C00000"/>
              </a:solidFill>
            </a:endParaRPr>
          </a:p>
        </p:txBody>
      </p:sp>
      <p:pic>
        <p:nvPicPr>
          <p:cNvPr id="4" name="Рисунок 3" descr="Изображение 054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5918" y="2786058"/>
            <a:ext cx="5214974" cy="391123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</a:rPr>
              <a:t>Цели нашей работы: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Проверить, можно ли вырастить витаминную зелень зимой, в домашних условиях.</a:t>
            </a:r>
          </a:p>
          <a:p>
            <a:r>
              <a:rPr lang="ru-RU" dirty="0" smtClean="0"/>
              <a:t>Наблюдать за ростом и развитием выращиваемых  растений.</a:t>
            </a:r>
          </a:p>
          <a:p>
            <a:r>
              <a:rPr lang="ru-RU" dirty="0" smtClean="0"/>
              <a:t>Узнать, чем полезны для нашего организма эти растения.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8715404" cy="1143000"/>
          </a:xfrm>
        </p:spPr>
        <p:txBody>
          <a:bodyPr>
            <a:normAutofit fontScale="90000"/>
          </a:bodyPr>
          <a:lstStyle/>
          <a:p>
            <a:pPr algn="l"/>
            <a:r>
              <a:rPr lang="ru-RU" sz="4900" dirty="0" smtClean="0"/>
              <a:t>   </a:t>
            </a:r>
            <a:r>
              <a:rPr lang="ru-RU" sz="4900" b="1" i="1" dirty="0" smtClean="0"/>
              <a:t>Этапы работы: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1.Посадка растений</a:t>
            </a:r>
            <a:r>
              <a:rPr lang="ru-RU" sz="4900" dirty="0" smtClean="0"/>
              <a:t>.</a:t>
            </a:r>
            <a:endParaRPr lang="ru-RU" sz="4900" dirty="0"/>
          </a:p>
        </p:txBody>
      </p:sp>
      <p:pic>
        <p:nvPicPr>
          <p:cNvPr id="4" name="Содержимое 3" descr="Изображение 04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857364"/>
            <a:ext cx="4072470" cy="3054353"/>
          </a:xfrm>
        </p:spPr>
      </p:pic>
      <p:pic>
        <p:nvPicPr>
          <p:cNvPr id="5" name="Рисунок 4" descr="Изображение 04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86282" y="214290"/>
            <a:ext cx="4357718" cy="3268289"/>
          </a:xfrm>
          <a:prstGeom prst="rect">
            <a:avLst/>
          </a:prstGeom>
        </p:spPr>
      </p:pic>
      <p:pic>
        <p:nvPicPr>
          <p:cNvPr id="6" name="Рисунок 5" descr="Изображение 03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714744" y="3589711"/>
            <a:ext cx="4357718" cy="326828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</a:rPr>
              <a:t>Мы узнали, что …</a:t>
            </a:r>
            <a:endParaRPr lang="ru-RU" sz="48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Укроп – растение однолетнее, скороспелое (зелень готова к срезке через 40 – 50 дней), влаголюбивое и светолюбивое.</a:t>
            </a:r>
          </a:p>
          <a:p>
            <a:r>
              <a:rPr lang="ru-RU" dirty="0" smtClean="0"/>
              <a:t>Петрушка – двулетнее растение, холодостойкое, влаголюбивое, любит плодородные почвы.</a:t>
            </a:r>
          </a:p>
          <a:p>
            <a:r>
              <a:rPr lang="ru-RU" dirty="0" smtClean="0"/>
              <a:t>Лук – двулетнее растение, требует плодородных почв и умеренного полива.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2. Наблюдение за ростом и      развитием растений.</a:t>
            </a:r>
            <a:endParaRPr lang="ru-RU" dirty="0"/>
          </a:p>
        </p:txBody>
      </p:sp>
      <p:pic>
        <p:nvPicPr>
          <p:cNvPr id="4" name="Содержимое 3" descr="Изображение 04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500174"/>
            <a:ext cx="3691468" cy="2768601"/>
          </a:xfrm>
        </p:spPr>
      </p:pic>
      <p:pic>
        <p:nvPicPr>
          <p:cNvPr id="5" name="Рисунок 4" descr="Изображение 05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6248" y="1571612"/>
            <a:ext cx="4572032" cy="3429025"/>
          </a:xfrm>
          <a:prstGeom prst="rect">
            <a:avLst/>
          </a:prstGeom>
        </p:spPr>
      </p:pic>
      <p:pic>
        <p:nvPicPr>
          <p:cNvPr id="7" name="Рисунок 6" descr="Изображение 04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142976" y="3911206"/>
            <a:ext cx="3929058" cy="294679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dirty="0" smtClean="0"/>
              <a:t>3. Подведение итогов работы: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4525963"/>
          </a:xfrm>
        </p:spPr>
        <p:txBody>
          <a:bodyPr/>
          <a:lstStyle/>
          <a:p>
            <a:r>
              <a:rPr lang="ru-RU" dirty="0" smtClean="0"/>
              <a:t>Мы  вырастили отличный зелёный лук и петрушку, узнали, что они очень полезны для нашего организма.</a:t>
            </a:r>
          </a:p>
          <a:p>
            <a:endParaRPr lang="ru-RU" dirty="0"/>
          </a:p>
        </p:txBody>
      </p:sp>
      <p:pic>
        <p:nvPicPr>
          <p:cNvPr id="1026" name="Picture 2" descr="C:\Documents and Settings\Admin\Рабочий стол\фото мамы\Изображение 03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388672">
            <a:off x="207362" y="2999285"/>
            <a:ext cx="4153131" cy="3364411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фото мамы\Изображение 05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34147">
            <a:off x="4564278" y="3069320"/>
            <a:ext cx="4229611" cy="336946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85728"/>
            <a:ext cx="8229600" cy="1143000"/>
          </a:xfrm>
        </p:spPr>
        <p:txBody>
          <a:bodyPr/>
          <a:lstStyle/>
          <a:p>
            <a:pPr algn="l"/>
            <a:r>
              <a:rPr lang="ru-RU" dirty="0" smtClean="0">
                <a:solidFill>
                  <a:srgbClr val="FFFF00"/>
                </a:solidFill>
              </a:rPr>
              <a:t>Мы узнали, что…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 smtClean="0"/>
              <a:t>Все виды лука богаты</a:t>
            </a:r>
          </a:p>
          <a:p>
            <a:pPr>
              <a:buNone/>
            </a:pPr>
            <a:r>
              <a:rPr lang="ru-RU" dirty="0" smtClean="0"/>
              <a:t>     витаминами А, В, С, </a:t>
            </a:r>
          </a:p>
          <a:p>
            <a:pPr>
              <a:buNone/>
            </a:pPr>
            <a:r>
              <a:rPr lang="ru-RU" dirty="0" smtClean="0"/>
              <a:t>     белками, сахарами,</a:t>
            </a:r>
          </a:p>
          <a:p>
            <a:pPr>
              <a:buNone/>
            </a:pPr>
            <a:r>
              <a:rPr lang="ru-RU" dirty="0" smtClean="0"/>
              <a:t>    эфирными соединениями, обладающими противомикробными свойствами. Особенно много их в зелёных листьях. . Свежий лук усиливает аппетит, способствует выделению пищеварительных соков. Лук,  жареный на сливочном масле или отваренный в молоке, смягчает кашель.</a:t>
            </a:r>
          </a:p>
          <a:p>
            <a:endParaRPr lang="ru-RU" dirty="0"/>
          </a:p>
        </p:txBody>
      </p:sp>
      <p:pic>
        <p:nvPicPr>
          <p:cNvPr id="4" name="Picture 3" descr="C:\Users\Елена\Desktop\Фото для проекта\8738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392560">
            <a:off x="5357139" y="534702"/>
            <a:ext cx="3143240" cy="20922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2000240"/>
            <a:ext cx="8229600" cy="4525963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Укроп выращивают во всех странах мира. Он содержит много эфирного масла со стойким ароматом и почти все витамины.</a:t>
            </a:r>
          </a:p>
          <a:p>
            <a:r>
              <a:rPr lang="ru-RU" dirty="0" smtClean="0"/>
              <a:t>Петрушка – одна из самых ценных овощных культур. Листья содержат витамины С, В, К, РР, </a:t>
            </a:r>
            <a:r>
              <a:rPr lang="ru-RU" dirty="0" err="1" smtClean="0"/>
              <a:t>фолиевую</a:t>
            </a:r>
            <a:r>
              <a:rPr lang="ru-RU" dirty="0" smtClean="0"/>
              <a:t> кислоту. Корнеплоды содержат белки, углеводы.</a:t>
            </a:r>
          </a:p>
          <a:p>
            <a:endParaRPr lang="ru-RU" dirty="0"/>
          </a:p>
        </p:txBody>
      </p:sp>
      <p:pic>
        <p:nvPicPr>
          <p:cNvPr id="4" name="Picture 2" descr="C:\Users\Елена\Desktop\Фото для проекта\44586389_1243927410_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142852"/>
            <a:ext cx="2500330" cy="2214578"/>
          </a:xfrm>
          <a:prstGeom prst="rect">
            <a:avLst/>
          </a:prstGeom>
          <a:noFill/>
        </p:spPr>
      </p:pic>
      <p:pic>
        <p:nvPicPr>
          <p:cNvPr id="5" name="Picture 3" descr="C:\Users\Елена\Desktop\Фото для проекта\petruwk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42852"/>
            <a:ext cx="2286016" cy="221457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r>
              <a:rPr lang="ru-RU" b="1" dirty="0" smtClean="0">
                <a:solidFill>
                  <a:srgbClr val="FF0000"/>
                </a:solidFill>
              </a:rPr>
              <a:t>Выводы и рекомендации исследовательской деятельности: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857256"/>
          </a:xfrm>
        </p:spPr>
        <p:txBody>
          <a:bodyPr>
            <a:noAutofit/>
          </a:bodyPr>
          <a:lstStyle/>
          <a:p>
            <a:pPr marL="0" indent="0" fontAlgn="base">
              <a:spcBef>
                <a:spcPct val="0"/>
              </a:spcBef>
              <a:spcAft>
                <a:spcPct val="0"/>
              </a:spcAft>
            </a:pPr>
            <a:r>
              <a:rPr lang="ru-RU" sz="2000" b="1" i="1" dirty="0" smtClean="0">
                <a:ea typeface="Times New Roman" pitchFamily="18" charset="0"/>
                <a:cs typeface="Times New Roman" pitchFamily="18" charset="0"/>
              </a:rPr>
              <a:t>Овощей  нужно есть как можно больше,  потому что в них много     витаминов и других полезных веществ.</a:t>
            </a:r>
            <a:r>
              <a:rPr lang="ru-RU" sz="2000" b="1" i="1" dirty="0" smtClean="0">
                <a:cs typeface="Arial" pitchFamily="34" charset="0"/>
              </a:rPr>
              <a:t>   </a:t>
            </a:r>
            <a:r>
              <a:rPr lang="ru-RU" sz="2000" b="1" i="1" dirty="0" smtClean="0">
                <a:ea typeface="Times New Roman" pitchFamily="18" charset="0"/>
                <a:cs typeface="Times New Roman" pitchFamily="18" charset="0"/>
              </a:rPr>
              <a:t>Без витаминов человек болеет.</a:t>
            </a:r>
            <a:endParaRPr lang="ru-RU" sz="2000" b="1" i="1" dirty="0" smtClean="0">
              <a:cs typeface="Arial" pitchFamily="34" charset="0"/>
            </a:endParaRPr>
          </a:p>
          <a:p>
            <a:endParaRPr lang="ru-RU" sz="18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00364" y="2428868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2">
              <a:buFont typeface="Arial" pitchFamily="34" charset="0"/>
              <a:buChar char="•"/>
            </a:pPr>
            <a:r>
              <a:rPr lang="ru-RU" sz="2000" b="1" i="1" dirty="0" smtClean="0"/>
              <a:t>Проще всего вырастить зелёный лук, так как в луковице содержится   большое количество питательных веществ, необходимых для роста.</a:t>
            </a:r>
            <a:endParaRPr lang="ru-RU" sz="2000" b="1" i="1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071538" y="4429132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pPr lvl="2">
              <a:buFont typeface="Arial" pitchFamily="34" charset="0"/>
              <a:buChar char="•"/>
            </a:pPr>
            <a:r>
              <a:rPr lang="ru-RU" sz="2000" b="1" i="1" dirty="0" smtClean="0"/>
              <a:t>Для выращивания укропа и петрушки необходимы дополнительные условия: подкормка и дополнительное освещение во время короткого зимнего дня.</a:t>
            </a:r>
            <a:endParaRPr lang="ru-RU" sz="2000" b="1" i="1" dirty="0"/>
          </a:p>
        </p:txBody>
      </p:sp>
      <p:pic>
        <p:nvPicPr>
          <p:cNvPr id="8" name="Picture 5" descr="C:\Users\Елена\Desktop\Фото для проекта\петруш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15074" y="4714884"/>
            <a:ext cx="1857388" cy="1632704"/>
          </a:xfrm>
          <a:prstGeom prst="rect">
            <a:avLst/>
          </a:prstGeom>
          <a:noFill/>
        </p:spPr>
      </p:pic>
      <p:pic>
        <p:nvPicPr>
          <p:cNvPr id="9" name="Рисунок 8" descr="Изображение 0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16200000">
            <a:off x="1452542" y="2619368"/>
            <a:ext cx="1809763" cy="15716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и\Pictures\6643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714348" y="1928802"/>
            <a:ext cx="8158162" cy="1785942"/>
          </a:xfrm>
        </p:spPr>
        <p:txBody>
          <a:bodyPr>
            <a:noAutofit/>
          </a:bodyPr>
          <a:lstStyle/>
          <a:p>
            <a:r>
              <a:rPr lang="ru-RU" sz="6000" b="1" dirty="0" smtClean="0">
                <a:solidFill>
                  <a:srgbClr val="FFFF00"/>
                </a:solidFill>
              </a:rPr>
              <a:t>Инсценировка </a:t>
            </a:r>
            <a:br>
              <a:rPr lang="ru-RU" sz="6000" b="1" dirty="0" smtClean="0">
                <a:solidFill>
                  <a:srgbClr val="FFFF00"/>
                </a:solidFill>
              </a:rPr>
            </a:br>
            <a:r>
              <a:rPr lang="ru-RU" sz="6000" b="1" dirty="0" smtClean="0">
                <a:solidFill>
                  <a:srgbClr val="FFFF00"/>
                </a:solidFill>
              </a:rPr>
              <a:t>«Спор овощей»</a:t>
            </a:r>
            <a:endParaRPr lang="ru-RU" sz="6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0"/>
            <a:ext cx="8001056" cy="6858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endParaRPr lang="ru-RU" b="1" dirty="0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</a:rPr>
              <a:t>Цель:</a:t>
            </a:r>
            <a:r>
              <a:rPr lang="ru-RU" dirty="0" smtClean="0">
                <a:latin typeface="Times New Roman" pitchFamily="18" charset="0"/>
              </a:rPr>
              <a:t> Создание условий для формирования ценностного отношения школьников к здоровью.</a:t>
            </a:r>
            <a:endParaRPr lang="ru-RU" b="1" dirty="0" smtClean="0">
              <a:latin typeface="Times New Roman" pitchFamily="18" charset="0"/>
            </a:endParaRPr>
          </a:p>
          <a:p>
            <a:pPr>
              <a:buFontTx/>
              <a:buNone/>
            </a:pPr>
            <a:r>
              <a:rPr lang="ru-RU" b="1" dirty="0" smtClean="0">
                <a:latin typeface="Times New Roman" pitchFamily="18" charset="0"/>
              </a:rPr>
              <a:t>Задачи:</a:t>
            </a:r>
            <a:endParaRPr lang="ru-RU" dirty="0" smtClean="0">
              <a:latin typeface="Times New Roman" pitchFamily="18" charset="0"/>
            </a:endParaRP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</a:rPr>
              <a:t>Обобщить и расширить знания учащихся об овощах и фруктах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</a:rPr>
              <a:t>Познакомить учащихся со значением овощей и фруктов для организма</a:t>
            </a:r>
          </a:p>
          <a:p>
            <a:pP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</a:rPr>
              <a:t>Сделать проект сотворчеством учителя, учеников, родителей.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solidFill>
                  <a:srgbClr val="FF0000"/>
                </a:solidFill>
                <a:latin typeface="Monotype Corsiva" pitchFamily="66" charset="0"/>
              </a:rPr>
              <a:t>Выводы:</a:t>
            </a:r>
            <a:endParaRPr lang="ru-RU" sz="66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dirty="0" smtClean="0">
                <a:latin typeface="Times New Roman" pitchFamily="18" charset="0"/>
              </a:rPr>
              <a:t>В результате работы над проектом дети узнали многое о пользе овощей и фруктов.</a:t>
            </a:r>
          </a:p>
          <a:p>
            <a:r>
              <a:rPr lang="ru-RU" dirty="0" smtClean="0">
                <a:latin typeface="Times New Roman" pitchFamily="18" charset="0"/>
              </a:rPr>
              <a:t>К работе над проектом были привлечены все учащиеся класса и их родители. Вместе с родителями ребята изучили большое количество информации об овощах и фруктах.</a:t>
            </a:r>
          </a:p>
          <a:p>
            <a:r>
              <a:rPr lang="ru-RU" dirty="0" smtClean="0">
                <a:latin typeface="Times New Roman" pitchFamily="18" charset="0"/>
              </a:rPr>
              <a:t>Были подготовлены выставка творческих работ и костюмированная сценка «Спор овощей».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Изображение 039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14290"/>
            <a:ext cx="8572560" cy="635798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C:\Users\Натали\Pictures\55332744_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" y="-1"/>
            <a:ext cx="9144002" cy="68580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АЫКОЛОЕРПКАПРОЛРРОПАВФАВВАПЛДРАВЫРФВАЛПОАВРЫ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87136" y="12400"/>
            <a:ext cx="7156763" cy="68456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428596" y="0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</a:rPr>
              <a:t>Проблемные вопросы:</a:t>
            </a:r>
            <a:endParaRPr lang="ru-RU" sz="44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1000100" y="642918"/>
            <a:ext cx="81439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2"/>
                </a:solidFill>
              </a:rPr>
              <a:t>Зачем человеку нужны овощи и фрукты?</a:t>
            </a:r>
            <a:endParaRPr lang="en-US" sz="2800" b="1" dirty="0" smtClean="0">
              <a:solidFill>
                <a:schemeClr val="tx2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2"/>
                </a:solidFill>
              </a:rPr>
              <a:t>Вред и польза витаминов.  </a:t>
            </a:r>
          </a:p>
          <a:p>
            <a:pPr>
              <a:buFont typeface="Arial" pitchFamily="34" charset="0"/>
              <a:buChar char="•"/>
            </a:pPr>
            <a:r>
              <a:rPr lang="ru-RU" sz="2800" b="1" dirty="0" smtClean="0">
                <a:solidFill>
                  <a:schemeClr val="tx2"/>
                </a:solidFill>
              </a:rPr>
              <a:t>Витамины на подоконнике.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01135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Витамины – это активные вещества, улучшающие жизнедеятельность организма.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b="1" dirty="0" smtClean="0"/>
              <a:t> Фрукты и овощи – основные источники витаминов и минеральных веществ. Большинство витаминов   не образуется в организме человека и не накапливается, а поступает только с пищей. Вот почему 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</a:rPr>
              <a:t>     овощи и фрукты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</a:rPr>
              <a:t>     должны быть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</a:rPr>
              <a:t>     в рационе человека </a:t>
            </a:r>
          </a:p>
          <a:p>
            <a:pPr>
              <a:buNone/>
            </a:pPr>
            <a:r>
              <a:rPr lang="ru-RU" sz="3800" b="1" dirty="0" smtClean="0">
                <a:solidFill>
                  <a:srgbClr val="FF0000"/>
                </a:solidFill>
              </a:rPr>
              <a:t>     регулярно.</a:t>
            </a:r>
            <a:endParaRPr lang="ru-RU" sz="3800" dirty="0">
              <a:solidFill>
                <a:srgbClr val="FF0000"/>
              </a:solidFill>
            </a:endParaRPr>
          </a:p>
        </p:txBody>
      </p:sp>
      <p:pic>
        <p:nvPicPr>
          <p:cNvPr id="4" name="Picture 2" descr="C:\Users\Елена\Desktop\Фото для проекта\вит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00694" y="4071942"/>
            <a:ext cx="3428560" cy="26431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atin typeface="Monotype Corsiva" pitchFamily="66" charset="0"/>
              </a:rPr>
              <a:t>II</a:t>
            </a:r>
            <a:r>
              <a:rPr lang="ru-RU" b="1" dirty="0" smtClean="0">
                <a:latin typeface="Monotype Corsiva" pitchFamily="66" charset="0"/>
              </a:rPr>
              <a:t>. Практический этап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ctr">
              <a:buFontTx/>
              <a:buNone/>
            </a:pPr>
            <a:r>
              <a:rPr lang="ru-RU" sz="4400" dirty="0" smtClean="0">
                <a:latin typeface="Monotype Corsiva" pitchFamily="66" charset="0"/>
              </a:rPr>
              <a:t>План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Сбор информации: загадки об овощах и фруктах; пословицы и поговорки; сообщения о пользе овощей и фруктов.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Сочинение сказки или стихотворения об овоще или фрукте.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Посадка зелени на подоконнике.</a:t>
            </a:r>
          </a:p>
          <a:p>
            <a:pPr>
              <a:buFont typeface="Wingdings" pitchFamily="2" charset="2"/>
              <a:buChar char="Ø"/>
            </a:pPr>
            <a:r>
              <a:rPr lang="ru-RU" dirty="0" smtClean="0">
                <a:latin typeface="Times New Roman" pitchFamily="18" charset="0"/>
              </a:rPr>
              <a:t>Выставка творческих работ.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2857500" y="214313"/>
            <a:ext cx="5600700" cy="1857375"/>
          </a:xfrm>
          <a:prstGeom prst="cloudCallout">
            <a:avLst>
              <a:gd name="adj1" fmla="val 25163"/>
              <a:gd name="adj2" fmla="val 2936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Загадки об овощах и фруктах</a:t>
            </a: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Picture 4" descr="http://s58.radikal.ru/i162/0903/7f/9189ddcdf7d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2875"/>
            <a:ext cx="20716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mg01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841758">
            <a:off x="6043190" y="2705330"/>
            <a:ext cx="2714309" cy="3522686"/>
          </a:xfrm>
          <a:prstGeom prst="rect">
            <a:avLst/>
          </a:prstGeom>
        </p:spPr>
      </p:pic>
      <p:pic>
        <p:nvPicPr>
          <p:cNvPr id="8" name="Рисунок 7" descr="img01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5269077">
            <a:off x="-36638" y="3616807"/>
            <a:ext cx="3413793" cy="2519136"/>
          </a:xfrm>
          <a:prstGeom prst="rect">
            <a:avLst/>
          </a:prstGeom>
        </p:spPr>
      </p:pic>
      <p:pic>
        <p:nvPicPr>
          <p:cNvPr id="9" name="Рисунок 8" descr="img0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0800000">
            <a:off x="3071802" y="2571744"/>
            <a:ext cx="2604627" cy="373644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5"/>
          <p:cNvSpPr txBox="1">
            <a:spLocks/>
          </p:cNvSpPr>
          <p:nvPr/>
        </p:nvSpPr>
        <p:spPr>
          <a:xfrm>
            <a:off x="2857488" y="214290"/>
            <a:ext cx="5600700" cy="1857375"/>
          </a:xfrm>
          <a:prstGeom prst="cloudCallout">
            <a:avLst>
              <a:gd name="adj1" fmla="val 25163"/>
              <a:gd name="adj2" fmla="val 2936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</a:t>
            </a:r>
            <a:r>
              <a:rPr kumimoji="0" lang="ru-RU" sz="2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ословицы</a:t>
            </a:r>
            <a:r>
              <a:rPr kumimoji="0" lang="ru-RU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и поговорки</a:t>
            </a:r>
            <a:r>
              <a:rPr kumimoji="0" lang="ru-RU" sz="28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об овощах и фруктах</a:t>
            </a: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  <p:pic>
        <p:nvPicPr>
          <p:cNvPr id="5" name="Picture 4" descr="http://s58.radikal.ru/i162/0903/7f/9189ddcdf7d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88" y="142875"/>
            <a:ext cx="20716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642910" y="2643182"/>
            <a:ext cx="8143932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будешь есть морковку,  будешь бегать стометровку.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Если съешь ты огурец, будешь просто молодец! 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Положи лимончик в чай - выпей витаминный рай!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Овощи и фрукты - самые витаминные продукты!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Зелень на столе – здоровье на сто лет.</a:t>
            </a:r>
            <a:endParaRPr lang="en-US" sz="2400" b="1" dirty="0" smtClean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 ягодами пойдёшь – здоровье найдёшь.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Яблоко на ужин – и врач не нужен.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Картошка – хлебу </a:t>
            </a:r>
            <a:r>
              <a:rPr lang="ru-RU" sz="24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присошка</a:t>
            </a: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</a:p>
          <a:p>
            <a:pPr marL="457200" indent="-457200">
              <a:buFont typeface="Arial" pitchFamily="34" charset="0"/>
              <a:buAutoNum type="arabicPeriod"/>
              <a:defRPr/>
            </a:pPr>
            <a:r>
              <a:rPr lang="ru-RU" sz="24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Картофель – хлебу подспорье.</a:t>
            </a:r>
            <a:endParaRPr lang="ru-RU" sz="2400" b="1" dirty="0">
              <a:solidFill>
                <a:srgbClr val="00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2643182"/>
            <a:ext cx="3143272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sz="2800" dirty="0" smtClean="0">
                <a:latin typeface="Times New Roman" pitchFamily="18" charset="0"/>
              </a:rPr>
              <a:t>Ребята нашли много интересных сведений о пользе овощей и фруктов для человека.</a:t>
            </a:r>
            <a:endParaRPr lang="ru-RU" sz="2800" dirty="0">
              <a:latin typeface="Times New Roman" pitchFamily="18" charset="0"/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16" y="2285992"/>
            <a:ext cx="5543552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4" descr="http://s58.radikal.ru/i162/0903/7f/9189ddcdf7d3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88" y="142875"/>
            <a:ext cx="2071687" cy="2071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Заголовок 5"/>
          <p:cNvSpPr txBox="1">
            <a:spLocks/>
          </p:cNvSpPr>
          <p:nvPr/>
        </p:nvSpPr>
        <p:spPr>
          <a:xfrm>
            <a:off x="3000364" y="0"/>
            <a:ext cx="5715040" cy="1928802"/>
          </a:xfrm>
          <a:prstGeom prst="cloudCallout">
            <a:avLst>
              <a:gd name="adj1" fmla="val 25163"/>
              <a:gd name="adj2" fmla="val 293606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>
            <a:normAutofit fontScale="90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+mj-lt"/>
                <a:ea typeface="+mn-ea"/>
                <a:cs typeface="+mn-cs"/>
              </a:rPr>
              <a:t> </a:t>
            </a:r>
            <a:r>
              <a:rPr lang="ru-RU" sz="3200" b="1" noProof="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Информация о пользе овощей и фруктов</a:t>
            </a:r>
            <a:endParaRPr kumimoji="0" lang="ru-RU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j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92D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285728"/>
            <a:ext cx="9144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atin typeface="Monotype Corsiva" pitchFamily="66" charset="0"/>
              </a:rPr>
              <a:t>Выставка творческих работ: сказки и стихи об овощах и фруктах собственного сочинения.</a:t>
            </a:r>
            <a:endParaRPr lang="ru-RU" sz="3200" dirty="0"/>
          </a:p>
        </p:txBody>
      </p:sp>
      <p:pic>
        <p:nvPicPr>
          <p:cNvPr id="3" name="Рисунок 2" descr="img01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357298"/>
            <a:ext cx="5857884" cy="4443416"/>
          </a:xfrm>
          <a:prstGeom prst="rect">
            <a:avLst/>
          </a:prstGeom>
        </p:spPr>
      </p:pic>
      <p:pic>
        <p:nvPicPr>
          <p:cNvPr id="4" name="Рисунок 3" descr="img01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1538" y="1785926"/>
            <a:ext cx="6572264" cy="4623323"/>
          </a:xfrm>
          <a:prstGeom prst="rect">
            <a:avLst/>
          </a:prstGeom>
        </p:spPr>
      </p:pic>
      <p:pic>
        <p:nvPicPr>
          <p:cNvPr id="5" name="Рисунок 4" descr="img0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6200000">
            <a:off x="3247631" y="1181485"/>
            <a:ext cx="4934738" cy="6858000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</TotalTime>
  <Words>648</Words>
  <Application>Microsoft Office PowerPoint</Application>
  <PresentationFormat>Экран (4:3)</PresentationFormat>
  <Paragraphs>72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Тема Office</vt:lpstr>
      <vt:lpstr>ПРОЕКТ «ОВОЩИ И ФРУКТЫ – ПОЛЕЗНЫЕ ПРОДУКТЫ»</vt:lpstr>
      <vt:lpstr>Слайд 2</vt:lpstr>
      <vt:lpstr>Слайд 3</vt:lpstr>
      <vt:lpstr>Витамины – это активные вещества, улучшающие жизнедеятельность организма.</vt:lpstr>
      <vt:lpstr>II. Практический этап</vt:lpstr>
      <vt:lpstr>Слайд 6</vt:lpstr>
      <vt:lpstr>Слайд 7</vt:lpstr>
      <vt:lpstr>Слайд 8</vt:lpstr>
      <vt:lpstr>Слайд 9</vt:lpstr>
      <vt:lpstr>Исследовательская работа «Витамины на подоконнике»</vt:lpstr>
      <vt:lpstr>Цели нашей работы:</vt:lpstr>
      <vt:lpstr>   Этапы работы: 1.Посадка растений.</vt:lpstr>
      <vt:lpstr>Мы узнали, что …</vt:lpstr>
      <vt:lpstr>2. Наблюдение за ростом и      развитием растений.</vt:lpstr>
      <vt:lpstr>3. Подведение итогов работы: </vt:lpstr>
      <vt:lpstr>Мы узнали, что…</vt:lpstr>
      <vt:lpstr>Слайд 17</vt:lpstr>
      <vt:lpstr> Выводы и рекомендации исследовательской деятельности:</vt:lpstr>
      <vt:lpstr>Инсценировка  «Спор овощей»</vt:lpstr>
      <vt:lpstr>Выводы:</vt:lpstr>
      <vt:lpstr>Слайд 21</vt:lpstr>
      <vt:lpstr>Слайд 22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ОВОЩИ И ФРУКТЫ – ПОЛЕЗНЫЕ ПРОДУКТЫ</dc:title>
  <dc:creator>Admin</dc:creator>
  <cp:lastModifiedBy>Admin</cp:lastModifiedBy>
  <cp:revision>42</cp:revision>
  <dcterms:created xsi:type="dcterms:W3CDTF">2013-02-07T17:19:57Z</dcterms:created>
  <dcterms:modified xsi:type="dcterms:W3CDTF">2013-02-18T16:33:46Z</dcterms:modified>
</cp:coreProperties>
</file>